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9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7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3B4-CA17-496E-8059-4BF6095D2C54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B3F4-DD21-4222-B70A-EAB8433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que_Forms_of_Continuity_in_Spac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Malevi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s://en.wikipedia.org/wiki/Piet_Mondria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aul Cézanne 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9144000" cy="68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The Birth of Modern 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6330462"/>
            <a:ext cx="487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Paul Cezanne Montagne </a:t>
            </a:r>
            <a:r>
              <a:rPr lang="en-US" dirty="0"/>
              <a:t>Saint-</a:t>
            </a:r>
            <a:r>
              <a:rPr lang="en-US" dirty="0" err="1"/>
              <a:t>Victoire</a:t>
            </a:r>
            <a:r>
              <a:rPr lang="en-US" dirty="0"/>
              <a:t> 1888-1890</a:t>
            </a:r>
          </a:p>
        </p:txBody>
      </p:sp>
    </p:spTree>
    <p:extLst>
      <p:ext uri="{BB962C8B-B14F-4D97-AF65-F5344CB8AC3E}">
        <p14:creationId xmlns:p14="http://schemas.microsoft.com/office/powerpoint/2010/main" val="22550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thumb/f/fd/%27Unique_Forms_of_Continuity_in_Space%27%2C_1913_bronze_by_Umberto_Boccioni.jpg/220px-%27Unique_Forms_of_Continuity_in_Space%27%2C_1913_bronze_by_Umberto_Bocci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354858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955305"/>
            <a:ext cx="2514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Futurism</a:t>
            </a:r>
          </a:p>
          <a:p>
            <a:r>
              <a:rPr lang="en-US" dirty="0" smtClean="0"/>
              <a:t>Umberto </a:t>
            </a:r>
            <a:r>
              <a:rPr lang="en-US" dirty="0"/>
              <a:t>Boccioni, </a:t>
            </a:r>
            <a:endParaRPr lang="en-US" dirty="0" smtClean="0"/>
          </a:p>
          <a:p>
            <a:r>
              <a:rPr lang="en-US" i="1" dirty="0" smtClean="0">
                <a:hlinkClick r:id="rId3" tooltip="Unique Forms of Continuity in Space"/>
              </a:rPr>
              <a:t>Unique </a:t>
            </a:r>
            <a:r>
              <a:rPr lang="en-US" i="1" dirty="0">
                <a:hlinkClick r:id="rId3" tooltip="Unique Forms of Continuity in Space"/>
              </a:rPr>
              <a:t>Forms of Continuity in Space</a:t>
            </a:r>
            <a:r>
              <a:rPr lang="en-US" dirty="0"/>
              <a:t> (1913)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4951748"/>
            <a:ext cx="2514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Suprematism</a:t>
            </a:r>
            <a:endParaRPr lang="en-US" sz="3200" dirty="0" smtClean="0"/>
          </a:p>
          <a:p>
            <a:r>
              <a:rPr lang="en-US" i="1" dirty="0" err="1"/>
              <a:t>Suprematist</a:t>
            </a:r>
            <a:r>
              <a:rPr lang="en-US" i="1" dirty="0"/>
              <a:t> Composition- White on White</a:t>
            </a:r>
            <a:r>
              <a:rPr lang="en-US" dirty="0"/>
              <a:t> (</a:t>
            </a:r>
            <a:r>
              <a:rPr lang="en-US" dirty="0">
                <a:hlinkClick r:id="rId4" tooltip="Malevich"/>
              </a:rPr>
              <a:t>Malevich</a:t>
            </a:r>
            <a:r>
              <a:rPr lang="en-US" dirty="0"/>
              <a:t>, 1918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44" name="Picture 4" descr="File:Kazimir Malevich - 'Suprematist Composition- White on White', oil on canvas, 1918, Museum of Modern 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252"/>
            <a:ext cx="47793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DasUndb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29308"/>
            <a:ext cx="3470031" cy="44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486668"/>
            <a:ext cx="266470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Constructivism</a:t>
            </a:r>
          </a:p>
          <a:p>
            <a:r>
              <a:rPr lang="en-US" dirty="0" smtClean="0"/>
              <a:t>Kurt </a:t>
            </a:r>
            <a:r>
              <a:rPr lang="en-US" dirty="0" err="1" smtClean="0"/>
              <a:t>Schwitters</a:t>
            </a:r>
            <a:endParaRPr lang="en-US" dirty="0" smtClean="0"/>
          </a:p>
          <a:p>
            <a:r>
              <a:rPr lang="en-US" i="1" dirty="0" smtClean="0"/>
              <a:t>Das </a:t>
            </a:r>
            <a:r>
              <a:rPr lang="en-US" i="1" dirty="0" err="1"/>
              <a:t>Undbild</a:t>
            </a:r>
            <a:r>
              <a:rPr lang="en-US" dirty="0"/>
              <a:t>, 1919,</a:t>
            </a:r>
          </a:p>
        </p:txBody>
      </p:sp>
      <p:pic>
        <p:nvPicPr>
          <p:cNvPr id="11268" name="Picture 4" descr="File:Mondrian CompR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480"/>
            <a:ext cx="3019425" cy="31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4636" y="3409282"/>
            <a:ext cx="372281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De </a:t>
            </a:r>
            <a:r>
              <a:rPr lang="en-US" sz="3200" dirty="0" err="1" smtClean="0"/>
              <a:t>Stijl</a:t>
            </a:r>
            <a:endParaRPr lang="en-US" sz="3200" dirty="0" smtClean="0"/>
          </a:p>
          <a:p>
            <a:pPr algn="r"/>
            <a:r>
              <a:rPr lang="en-US" i="1" dirty="0" smtClean="0"/>
              <a:t>Composition </a:t>
            </a:r>
            <a:r>
              <a:rPr lang="en-US" i="1" dirty="0"/>
              <a:t>with Yellow</a:t>
            </a:r>
            <a:r>
              <a:rPr lang="en-US" i="1" dirty="0" smtClean="0"/>
              <a:t>,</a:t>
            </a:r>
          </a:p>
          <a:p>
            <a:pPr algn="r"/>
            <a:r>
              <a:rPr lang="en-US" i="1" dirty="0" smtClean="0"/>
              <a:t> </a:t>
            </a:r>
            <a:r>
              <a:rPr lang="en-US" i="1" dirty="0"/>
              <a:t>Blue, and Red</a:t>
            </a:r>
            <a:r>
              <a:rPr lang="en-US" dirty="0"/>
              <a:t>, 1937–42, </a:t>
            </a:r>
            <a:r>
              <a:rPr lang="en-US" u="sng" dirty="0">
                <a:hlinkClick r:id="rId4" tooltip="Piet Mondrian"/>
              </a:rPr>
              <a:t>Piet Mondrian</a:t>
            </a:r>
            <a:endParaRPr lang="en-US" dirty="0"/>
          </a:p>
        </p:txBody>
      </p:sp>
      <p:pic>
        <p:nvPicPr>
          <p:cNvPr id="11270" name="Picture 6" descr="File:Duchamp Founta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70718"/>
            <a:ext cx="2544791" cy="2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1800" y="5334000"/>
            <a:ext cx="37228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Dada</a:t>
            </a:r>
          </a:p>
          <a:p>
            <a:pPr algn="ctr"/>
            <a:r>
              <a:rPr lang="en-US" i="1" dirty="0" smtClean="0"/>
              <a:t>Fountain</a:t>
            </a:r>
          </a:p>
          <a:p>
            <a:pPr algn="ctr"/>
            <a:r>
              <a:rPr lang="en-US" dirty="0" smtClean="0"/>
              <a:t>1917,</a:t>
            </a:r>
            <a:r>
              <a:rPr lang="en-US" dirty="0"/>
              <a:t> </a:t>
            </a:r>
            <a:r>
              <a:rPr lang="en-US" dirty="0" smtClean="0"/>
              <a:t>Marcel Duchamp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unsite.utk.edu/FINS/loversofdemocracy/RousseauD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561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65229"/>
            <a:ext cx="8991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Fantastic Art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Henri Rousseau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Dream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rt9b.wikispaces.com/file/view/The_Persistence_of_Memory_Salvador_Dali.jpg/227389770/800x600/The_Persistence_of_Memory_Salvador_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-17585"/>
            <a:ext cx="9167446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65229"/>
            <a:ext cx="8991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Surrealism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Salvador Dali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The Persistence of Memory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1931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theslideprojector.com/images/1950s/pollock/autumnrhyt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386863"/>
            <a:ext cx="9147175" cy="4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7981" y="5029200"/>
            <a:ext cx="4024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Abstract Expressionism</a:t>
            </a:r>
          </a:p>
          <a:p>
            <a:pPr algn="ctr"/>
            <a:r>
              <a:rPr lang="en-US" dirty="0" smtClean="0"/>
              <a:t>Jackson Pollock</a:t>
            </a:r>
          </a:p>
          <a:p>
            <a:pPr algn="ctr"/>
            <a:r>
              <a:rPr lang="en-US" dirty="0" smtClean="0"/>
              <a:t>Autumn Rhythm #30</a:t>
            </a:r>
          </a:p>
          <a:p>
            <a:pPr algn="ctr"/>
            <a:r>
              <a:rPr lang="en-US" dirty="0" smtClean="0"/>
              <a:t>1930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Campbells Soup Cans M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8922262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7981" y="5029200"/>
            <a:ext cx="4024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Pop Art</a:t>
            </a:r>
          </a:p>
          <a:p>
            <a:pPr algn="ctr"/>
            <a:r>
              <a:rPr lang="en-US" dirty="0" smtClean="0"/>
              <a:t>Andy Warhol</a:t>
            </a:r>
          </a:p>
          <a:p>
            <a:pPr algn="ctr"/>
            <a:r>
              <a:rPr lang="en-US" dirty="0" smtClean="0"/>
              <a:t>Campbell’s Soup Cans</a:t>
            </a:r>
          </a:p>
          <a:p>
            <a:pPr algn="ctr"/>
            <a:r>
              <a:rPr lang="en-US" dirty="0" smtClean="0"/>
              <a:t>1962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en/f/f6/Still_1957_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04800" y="5165229"/>
            <a:ext cx="7924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Color Field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Clyfford</a:t>
            </a:r>
            <a:r>
              <a:rPr lang="en-US" dirty="0" smtClean="0">
                <a:solidFill>
                  <a:schemeClr val="bg1"/>
                </a:solidFill>
              </a:rPr>
              <a:t> Still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1957 D1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raphics8.nytimes.com/images/2006/04/24/arts/Judd2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7981" y="5029200"/>
            <a:ext cx="40243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Minimalism</a:t>
            </a:r>
          </a:p>
          <a:p>
            <a:pPr algn="ctr"/>
            <a:r>
              <a:rPr lang="en-US" dirty="0" smtClean="0"/>
              <a:t>Donald Judd</a:t>
            </a:r>
          </a:p>
          <a:p>
            <a:pPr algn="ctr"/>
            <a:r>
              <a:rPr lang="en-US" dirty="0" smtClean="0"/>
              <a:t>1974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scapeintolife.com/wp-content/uploads/2010/04/richard-estes-big_estes_tele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4899" cy="68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165229"/>
            <a:ext cx="7924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Photo Realism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Richard Estes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Telephone Booths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ediabistro.com/unbeige/files/original/SPIRAL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785" y="152400"/>
            <a:ext cx="7924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Earth Art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Robert Smithson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Spiral Jetty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Redon.cycl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2"/>
            <a:ext cx="5410200" cy="68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0"/>
            <a:ext cx="228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SYMBOLISM</a:t>
            </a:r>
          </a:p>
          <a:p>
            <a:r>
              <a:rPr lang="en-US" i="1" dirty="0" smtClean="0"/>
              <a:t>Cyclops </a:t>
            </a:r>
          </a:p>
          <a:p>
            <a:r>
              <a:rPr lang="en-US" dirty="0" err="1" smtClean="0"/>
              <a:t>Odilon</a:t>
            </a:r>
            <a:r>
              <a:rPr lang="en-US" dirty="0" smtClean="0"/>
              <a:t> Redon</a:t>
            </a:r>
          </a:p>
          <a:p>
            <a:r>
              <a:rPr lang="en-US" dirty="0" smtClean="0"/>
              <a:t>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96226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Contemporary Women In Art</a:t>
            </a:r>
          </a:p>
          <a:p>
            <a:pPr algn="ctr"/>
            <a:endParaRPr lang="en-US" dirty="0"/>
          </a:p>
        </p:txBody>
      </p:sp>
      <p:pic>
        <p:nvPicPr>
          <p:cNvPr id="20484" name="Picture 4" descr="http://1.bp.blogspot.com/_IgEQGFWnaUY/THrreT_HKII/AAAAAAAAA5o/mjGs5U2x1Sc/s400/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999"/>
            <a:ext cx="3812972" cy="50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7351" y="5206607"/>
            <a:ext cx="1109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Kiki Smith</a:t>
            </a:r>
          </a:p>
        </p:txBody>
      </p:sp>
      <p:pic>
        <p:nvPicPr>
          <p:cNvPr id="20486" name="Picture 6" descr="http://annex.guggenheim.org/collections/media/full/88.3620_ph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33404"/>
            <a:ext cx="4714875" cy="50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44683" y="5252774"/>
            <a:ext cx="1514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Faith Ringgold</a:t>
            </a:r>
          </a:p>
          <a:p>
            <a:pPr algn="ctr"/>
            <a:r>
              <a:rPr lang="en-US" i="1" dirty="0" smtClean="0"/>
              <a:t>Tar Beach</a:t>
            </a:r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0/0b/Vincent_van_Gogh_-_The_Bedroom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1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724400"/>
            <a:ext cx="373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Post Impressionism</a:t>
            </a:r>
          </a:p>
          <a:p>
            <a:r>
              <a:rPr lang="en-US" dirty="0" smtClean="0"/>
              <a:t>Vincent Van Gogh</a:t>
            </a:r>
          </a:p>
          <a:p>
            <a:r>
              <a:rPr lang="en-US" dirty="0" smtClean="0"/>
              <a:t>The Bedroom</a:t>
            </a:r>
          </a:p>
          <a:p>
            <a:r>
              <a:rPr lang="en-US" dirty="0" smtClean="0"/>
              <a:t>1889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Kirchner 1913 Street, 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72494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2495" y="1981200"/>
            <a:ext cx="3971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German Expressionism</a:t>
            </a:r>
          </a:p>
          <a:p>
            <a:r>
              <a:rPr lang="en-US" sz="3200" dirty="0" smtClean="0"/>
              <a:t>Die </a:t>
            </a:r>
            <a:r>
              <a:rPr lang="en-US" sz="3200" dirty="0" err="1" smtClean="0"/>
              <a:t>Brucke</a:t>
            </a:r>
            <a:endParaRPr lang="en-US" sz="3200" dirty="0" smtClean="0"/>
          </a:p>
          <a:p>
            <a:r>
              <a:rPr lang="en-US" sz="3200" dirty="0" smtClean="0"/>
              <a:t>(The Bridge)</a:t>
            </a:r>
          </a:p>
          <a:p>
            <a:r>
              <a:rPr lang="en-US" dirty="0" smtClean="0"/>
              <a:t>Edwin Ludwig Kirchner</a:t>
            </a:r>
          </a:p>
          <a:p>
            <a:r>
              <a:rPr lang="en-US" dirty="0" smtClean="0"/>
              <a:t>Street Scene, Berlin</a:t>
            </a:r>
          </a:p>
          <a:p>
            <a:r>
              <a:rPr lang="en-US" dirty="0" smtClean="0"/>
              <a:t>1913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Franz Marc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5642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15" y="44958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German Expressionism</a:t>
            </a:r>
          </a:p>
          <a:p>
            <a:pPr algn="ctr"/>
            <a:r>
              <a:rPr lang="en-US" sz="3200" dirty="0" err="1" smtClean="0"/>
              <a:t>Ber</a:t>
            </a:r>
            <a:r>
              <a:rPr lang="en-US" sz="3200" dirty="0" smtClean="0"/>
              <a:t> </a:t>
            </a:r>
            <a:r>
              <a:rPr lang="en-US" sz="3200" dirty="0" err="1" smtClean="0"/>
              <a:t>Blaue</a:t>
            </a:r>
            <a:r>
              <a:rPr lang="en-US" sz="3200" dirty="0" smtClean="0"/>
              <a:t> Reiter (The Blue Rider)</a:t>
            </a:r>
          </a:p>
          <a:p>
            <a:pPr algn="ctr"/>
            <a:r>
              <a:rPr lang="en-US" dirty="0" smtClean="0"/>
              <a:t>Franz Marc</a:t>
            </a:r>
          </a:p>
          <a:p>
            <a:pPr algn="ctr"/>
            <a:r>
              <a:rPr lang="en-US" dirty="0" smtClean="0"/>
              <a:t>Large Blue Horses</a:t>
            </a:r>
          </a:p>
          <a:p>
            <a:pPr algn="ctr"/>
            <a:r>
              <a:rPr lang="en-US" dirty="0" smtClean="0"/>
              <a:t>1911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Matisse-The-Dessert-Harmony-in-Red-Henri-1908-f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53000"/>
            <a:ext cx="899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Fauvism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Henri Matisse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Dessert: Harmony in Red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Egon Schiele 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8"/>
            <a:ext cx="9144001" cy="68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53000"/>
            <a:ext cx="899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Austrian Expressionism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Egon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Schiele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Self Portrait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Alfons Mucha - F. Champenois Imprimeur-Édit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35" y="-16327"/>
            <a:ext cx="5061065" cy="6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08" y="1371600"/>
            <a:ext cx="4024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Art Nouveau</a:t>
            </a:r>
          </a:p>
          <a:p>
            <a:pPr algn="ctr"/>
            <a:r>
              <a:rPr lang="en-US" dirty="0" err="1" smtClean="0"/>
              <a:t>Alfons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endParaRPr lang="en-US" dirty="0" smtClean="0"/>
          </a:p>
          <a:p>
            <a:pPr algn="ctr"/>
            <a:r>
              <a:rPr lang="en-US" dirty="0" smtClean="0"/>
              <a:t>F. </a:t>
            </a:r>
            <a:r>
              <a:rPr lang="en-US" dirty="0" err="1" smtClean="0"/>
              <a:t>Champenois</a:t>
            </a:r>
            <a:r>
              <a:rPr lang="en-US" dirty="0" smtClean="0"/>
              <a:t>: </a:t>
            </a:r>
            <a:r>
              <a:rPr lang="en-US" dirty="0" err="1" smtClean="0"/>
              <a:t>Imprmieur</a:t>
            </a:r>
            <a:r>
              <a:rPr lang="en-US" dirty="0" smtClean="0"/>
              <a:t> </a:t>
            </a:r>
            <a:r>
              <a:rPr lang="en-US" dirty="0" err="1" smtClean="0"/>
              <a:t>Editeur</a:t>
            </a:r>
            <a:endParaRPr lang="en-US" dirty="0" smtClean="0"/>
          </a:p>
          <a:p>
            <a:pPr algn="ctr"/>
            <a:r>
              <a:rPr lang="en-US" dirty="0" smtClean="0"/>
              <a:t>1897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ablopicasso.org/images/paintings/three-music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444"/>
            <a:ext cx="7619999" cy="68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0537" y="-11723"/>
            <a:ext cx="6781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5"/>
                </a:solidFill>
              </a:rPr>
              <a:t>Cubism</a:t>
            </a:r>
          </a:p>
          <a:p>
            <a:pPr algn="r"/>
            <a:r>
              <a:rPr lang="en-US" dirty="0" smtClean="0">
                <a:solidFill>
                  <a:schemeClr val="accent5"/>
                </a:solidFill>
              </a:rPr>
              <a:t>Pablo Picasso </a:t>
            </a:r>
          </a:p>
          <a:p>
            <a:pPr algn="r"/>
            <a:r>
              <a:rPr lang="en-US" i="1" dirty="0" smtClean="0">
                <a:solidFill>
                  <a:schemeClr val="accent5"/>
                </a:solidFill>
              </a:rPr>
              <a:t>The Three Musicians </a:t>
            </a:r>
            <a:r>
              <a:rPr lang="en-US" dirty="0" smtClean="0">
                <a:solidFill>
                  <a:schemeClr val="accent5"/>
                </a:solidFill>
              </a:rPr>
              <a:t>1921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193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Birth of Modern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HPRHS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Birth of Modern Art</dc:title>
  <dc:creator>HPRHS</dc:creator>
  <cp:lastModifiedBy>kperry</cp:lastModifiedBy>
  <cp:revision>12</cp:revision>
  <dcterms:created xsi:type="dcterms:W3CDTF">2013-04-18T00:40:25Z</dcterms:created>
  <dcterms:modified xsi:type="dcterms:W3CDTF">2013-04-18T11:42:20Z</dcterms:modified>
</cp:coreProperties>
</file>